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6" r:id="rId8"/>
    <p:sldId id="265" r:id="rId9"/>
    <p:sldId id="262" r:id="rId10"/>
    <p:sldId id="279" r:id="rId11"/>
    <p:sldId id="276" r:id="rId12"/>
    <p:sldId id="277" r:id="rId13"/>
    <p:sldId id="278" r:id="rId14"/>
    <p:sldId id="263" r:id="rId15"/>
    <p:sldId id="264" r:id="rId16"/>
    <p:sldId id="275" r:id="rId17"/>
    <p:sldId id="268" r:id="rId18"/>
    <p:sldId id="267" r:id="rId19"/>
    <p:sldId id="269" r:id="rId20"/>
    <p:sldId id="270" r:id="rId21"/>
    <p:sldId id="271" r:id="rId22"/>
    <p:sldId id="274" r:id="rId23"/>
    <p:sldId id="272" r:id="rId24"/>
    <p:sldId id="273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09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F9291-323A-4050-864C-CCB54B1FD4E6}" type="datetimeFigureOut">
              <a:rPr lang="en-US" smtClean="0"/>
              <a:pPr/>
              <a:t>11/13/2010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EFA3E-0DC6-41CF-B40C-F535C87B24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F9291-323A-4050-864C-CCB54B1FD4E6}" type="datetimeFigureOut">
              <a:rPr lang="en-US" smtClean="0"/>
              <a:pPr/>
              <a:t>11/13/2010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EFA3E-0DC6-41CF-B40C-F535C87B24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F9291-323A-4050-864C-CCB54B1FD4E6}" type="datetimeFigureOut">
              <a:rPr lang="en-US" smtClean="0"/>
              <a:pPr/>
              <a:t>11/13/2010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EFA3E-0DC6-41CF-B40C-F535C87B24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F9291-323A-4050-864C-CCB54B1FD4E6}" type="datetimeFigureOut">
              <a:rPr lang="en-US" smtClean="0"/>
              <a:pPr/>
              <a:t>11/13/2010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EFA3E-0DC6-41CF-B40C-F535C87B24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F9291-323A-4050-864C-CCB54B1FD4E6}" type="datetimeFigureOut">
              <a:rPr lang="en-US" smtClean="0"/>
              <a:pPr/>
              <a:t>11/13/2010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EFA3E-0DC6-41CF-B40C-F535C87B24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F9291-323A-4050-864C-CCB54B1FD4E6}" type="datetimeFigureOut">
              <a:rPr lang="en-US" smtClean="0"/>
              <a:pPr/>
              <a:t>11/13/2010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EFA3E-0DC6-41CF-B40C-F535C87B24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F9291-323A-4050-864C-CCB54B1FD4E6}" type="datetimeFigureOut">
              <a:rPr lang="en-US" smtClean="0"/>
              <a:pPr/>
              <a:t>11/13/2010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EFA3E-0DC6-41CF-B40C-F535C87B24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F9291-323A-4050-864C-CCB54B1FD4E6}" type="datetimeFigureOut">
              <a:rPr lang="en-US" smtClean="0"/>
              <a:pPr/>
              <a:t>11/13/2010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EFA3E-0DC6-41CF-B40C-F535C87B24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F9291-323A-4050-864C-CCB54B1FD4E6}" type="datetimeFigureOut">
              <a:rPr lang="en-US" smtClean="0"/>
              <a:pPr/>
              <a:t>11/13/2010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EFA3E-0DC6-41CF-B40C-F535C87B24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F9291-323A-4050-864C-CCB54B1FD4E6}" type="datetimeFigureOut">
              <a:rPr lang="en-US" smtClean="0"/>
              <a:pPr/>
              <a:t>11/13/2010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EFA3E-0DC6-41CF-B40C-F535C87B24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F9291-323A-4050-864C-CCB54B1FD4E6}" type="datetimeFigureOut">
              <a:rPr lang="en-US" smtClean="0"/>
              <a:pPr/>
              <a:t>11/13/2010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EFA3E-0DC6-41CF-B40C-F535C87B24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AF9291-323A-4050-864C-CCB54B1FD4E6}" type="datetimeFigureOut">
              <a:rPr lang="en-US" smtClean="0"/>
              <a:pPr/>
              <a:t>11/13/2010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5EFA3E-0DC6-41CF-B40C-F535C87B246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762000"/>
            <a:ext cx="7772400" cy="1470025"/>
          </a:xfrm>
        </p:spPr>
        <p:txBody>
          <a:bodyPr/>
          <a:lstStyle/>
          <a:p>
            <a:r>
              <a:rPr lang="en-US" dirty="0" smtClean="0"/>
              <a:t>Building a simple database application with the </a:t>
            </a:r>
            <a:r>
              <a:rPr lang="en-US" dirty="0" err="1" smtClean="0"/>
              <a:t>Ecere</a:t>
            </a:r>
            <a:r>
              <a:rPr lang="en-US" dirty="0" smtClean="0"/>
              <a:t> SDK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5410200"/>
            <a:ext cx="7467600" cy="1752600"/>
          </a:xfrm>
        </p:spPr>
        <p:txBody>
          <a:bodyPr/>
          <a:lstStyle/>
          <a:p>
            <a:r>
              <a:rPr lang="en-US" dirty="0" smtClean="0"/>
              <a:t>An introduction to building </a:t>
            </a:r>
            <a:r>
              <a:rPr lang="en-US" dirty="0" err="1" smtClean="0"/>
              <a:t>eC</a:t>
            </a:r>
            <a:r>
              <a:rPr lang="en-US" dirty="0" smtClean="0"/>
              <a:t>/</a:t>
            </a:r>
            <a:r>
              <a:rPr lang="en-US" dirty="0" err="1" smtClean="0"/>
              <a:t>Ecere</a:t>
            </a:r>
            <a:r>
              <a:rPr lang="en-US" dirty="0" smtClean="0"/>
              <a:t> applications with an </a:t>
            </a:r>
            <a:r>
              <a:rPr lang="en-US" dirty="0" err="1" smtClean="0"/>
              <a:t>SQLite</a:t>
            </a:r>
            <a:r>
              <a:rPr lang="en-US" dirty="0" smtClean="0"/>
              <a:t> backend</a:t>
            </a:r>
            <a:endParaRPr lang="en-US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76600" y="2362200"/>
            <a:ext cx="2638425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Adding a new row and setting a value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905000" y="1752600"/>
            <a:ext cx="5181600" cy="19050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2400" dirty="0" err="1" smtClean="0">
                <a:latin typeface="Courier New" pitchFamily="49" charset="0"/>
                <a:cs typeface="Courier New" pitchFamily="49" charset="0"/>
              </a:rPr>
              <a:t>RowMovies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 r {};</a:t>
            </a:r>
          </a:p>
          <a:p>
            <a:pPr>
              <a:buNone/>
            </a:pPr>
            <a:r>
              <a:rPr lang="en-US" sz="2400" dirty="0" err="1" smtClean="0">
                <a:latin typeface="Courier New" pitchFamily="49" charset="0"/>
                <a:cs typeface="Courier New" pitchFamily="49" charset="0"/>
              </a:rPr>
              <a:t>r.Add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();</a:t>
            </a:r>
          </a:p>
          <a:p>
            <a:pPr>
              <a:buNone/>
            </a:pP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r.name = </a:t>
            </a:r>
            <a:r>
              <a:rPr lang="en-US" sz="2400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"Toy Story 3"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>
              <a:buNone/>
            </a:pPr>
            <a:r>
              <a:rPr lang="en-US" sz="24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delete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 r;</a:t>
            </a:r>
            <a:endParaRPr lang="en-US" sz="2400" dirty="0"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Reading back 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2400" dirty="0" err="1" smtClean="0">
                <a:latin typeface="Courier New" pitchFamily="49" charset="0"/>
                <a:cs typeface="Courier New" pitchFamily="49" charset="0"/>
              </a:rPr>
              <a:t>RowMovies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 r { };</a:t>
            </a:r>
          </a:p>
          <a:p>
            <a:pPr>
              <a:buNone/>
            </a:pPr>
            <a:r>
              <a:rPr lang="en-US" sz="24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while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2400" dirty="0" err="1" smtClean="0">
                <a:latin typeface="Courier New" pitchFamily="49" charset="0"/>
                <a:cs typeface="Courier New" pitchFamily="49" charset="0"/>
              </a:rPr>
              <a:t>r.Next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())</a:t>
            </a:r>
          </a:p>
          <a:p>
            <a:pPr>
              <a:buNone/>
            </a:pP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{</a:t>
            </a:r>
          </a:p>
          <a:p>
            <a:pPr>
              <a:buNone/>
            </a:pP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   String name = r.name;</a:t>
            </a:r>
          </a:p>
          <a:p>
            <a:pPr>
              <a:buNone/>
            </a:pP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   </a:t>
            </a:r>
            <a:r>
              <a:rPr lang="en-US" sz="2400" dirty="0" err="1" smtClean="0">
                <a:latin typeface="Courier New" pitchFamily="49" charset="0"/>
                <a:cs typeface="Courier New" pitchFamily="49" charset="0"/>
              </a:rPr>
              <a:t>PrintLn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2400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"\""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, name, </a:t>
            </a:r>
            <a:r>
              <a:rPr lang="en-US" sz="2400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"\", added "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,</a:t>
            </a:r>
          </a:p>
          <a:p>
            <a:pPr>
              <a:buNone/>
            </a:pP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      </a:t>
            </a:r>
            <a:r>
              <a:rPr lang="en-US" sz="2400" dirty="0" err="1" smtClean="0">
                <a:latin typeface="Courier New" pitchFamily="49" charset="0"/>
                <a:cs typeface="Courier New" pitchFamily="49" charset="0"/>
              </a:rPr>
              <a:t>r.dateAdded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);</a:t>
            </a:r>
          </a:p>
          <a:p>
            <a:pPr>
              <a:buNone/>
            </a:pP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   </a:t>
            </a:r>
            <a:r>
              <a:rPr lang="en-US" sz="24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delete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 name;</a:t>
            </a:r>
          </a:p>
          <a:p>
            <a:pPr>
              <a:buNone/>
            </a:pP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}</a:t>
            </a:r>
          </a:p>
          <a:p>
            <a:pPr>
              <a:buNone/>
            </a:pPr>
            <a:r>
              <a:rPr lang="en-US" sz="24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delete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 r;</a:t>
            </a:r>
            <a:endParaRPr lang="en-US" sz="2400" dirty="0"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Locating by value and Setting 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752600"/>
            <a:ext cx="6934200" cy="2286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400" dirty="0" err="1" smtClean="0">
                <a:latin typeface="Courier New" pitchFamily="49" charset="0"/>
                <a:cs typeface="Courier New" pitchFamily="49" charset="0"/>
              </a:rPr>
              <a:t>RowMovies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 r { };</a:t>
            </a:r>
          </a:p>
          <a:p>
            <a:pPr>
              <a:buNone/>
            </a:pPr>
            <a:r>
              <a:rPr lang="en-US" sz="24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if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2400" dirty="0" err="1" smtClean="0">
                <a:latin typeface="Courier New" pitchFamily="49" charset="0"/>
                <a:cs typeface="Courier New" pitchFamily="49" charset="0"/>
              </a:rPr>
              <a:t>r.Find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2400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dbfield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2400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"Movies"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, name),</a:t>
            </a:r>
          </a:p>
          <a:p>
            <a:pPr>
              <a:buNone/>
            </a:pP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   middle, nil, </a:t>
            </a:r>
            <a:r>
              <a:rPr lang="en-US" sz="2400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"The Last Samurai"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))</a:t>
            </a:r>
          </a:p>
          <a:p>
            <a:pPr>
              <a:buNone/>
            </a:pP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   </a:t>
            </a:r>
            <a:r>
              <a:rPr lang="en-US" sz="2400" dirty="0" err="1" smtClean="0">
                <a:latin typeface="Courier New" pitchFamily="49" charset="0"/>
                <a:cs typeface="Courier New" pitchFamily="49" charset="0"/>
              </a:rPr>
              <a:t>r.borrower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 = </a:t>
            </a:r>
            <a:r>
              <a:rPr lang="en-US" sz="24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0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>
              <a:buNone/>
            </a:pPr>
            <a:r>
              <a:rPr lang="en-US" sz="24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delete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 r;</a:t>
            </a:r>
            <a:endParaRPr lang="en-US" sz="2400" dirty="0"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Locating by id and deleting a row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905000" y="1752600"/>
            <a:ext cx="5181600" cy="1524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400" dirty="0" err="1" smtClean="0">
                <a:latin typeface="Courier New" pitchFamily="49" charset="0"/>
                <a:cs typeface="Courier New" pitchFamily="49" charset="0"/>
              </a:rPr>
              <a:t>RowMovies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 r { </a:t>
            </a:r>
            <a:r>
              <a:rPr lang="en-US" sz="2400" dirty="0" err="1" smtClean="0">
                <a:latin typeface="Courier New" pitchFamily="49" charset="0"/>
                <a:cs typeface="Courier New" pitchFamily="49" charset="0"/>
              </a:rPr>
              <a:t>sysID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 = </a:t>
            </a:r>
            <a:r>
              <a:rPr lang="en-US" sz="24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2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 };</a:t>
            </a:r>
          </a:p>
          <a:p>
            <a:pPr>
              <a:buNone/>
            </a:pPr>
            <a:r>
              <a:rPr lang="en-US" sz="2400" dirty="0" err="1" smtClean="0">
                <a:latin typeface="Courier New" pitchFamily="49" charset="0"/>
                <a:cs typeface="Courier New" pitchFamily="49" charset="0"/>
              </a:rPr>
              <a:t>r.Delete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();</a:t>
            </a:r>
          </a:p>
          <a:p>
            <a:pPr>
              <a:buNone/>
            </a:pPr>
            <a:r>
              <a:rPr lang="en-US" sz="24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delete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 r;</a:t>
            </a:r>
            <a:endParaRPr lang="en-US" sz="2400" dirty="0"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 in a snap: adding an editor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7800" y="1981200"/>
            <a:ext cx="6324600" cy="23622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400" dirty="0" err="1" smtClean="0">
                <a:latin typeface="Courier New" pitchFamily="49" charset="0"/>
                <a:cs typeface="Courier New" pitchFamily="49" charset="0"/>
              </a:rPr>
              <a:t>GenericEditor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 editor</a:t>
            </a:r>
          </a:p>
          <a:p>
            <a:pPr>
              <a:buNone/>
            </a:pP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{</a:t>
            </a:r>
          </a:p>
          <a:p>
            <a:pPr>
              <a:buNone/>
            </a:pP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   </a:t>
            </a:r>
            <a:r>
              <a:rPr lang="en-US" sz="24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this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, anchor = { </a:t>
            </a:r>
            <a:r>
              <a:rPr lang="en-US" sz="24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0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24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0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24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0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24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0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 },</a:t>
            </a:r>
          </a:p>
          <a:p>
            <a:pPr>
              <a:buNone/>
            </a:pP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   table = </a:t>
            </a:r>
            <a:r>
              <a:rPr lang="en-US" sz="2400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dbtable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2400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"Movies"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)</a:t>
            </a:r>
          </a:p>
          <a:p>
            <a:pPr>
              <a:buNone/>
            </a:pP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};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Editing Borrowers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2596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Button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editBorrowers</a:t>
            </a:r>
            <a:endParaRPr lang="en-US" sz="1600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{</a:t>
            </a:r>
          </a:p>
          <a:p>
            <a:pPr>
              <a:buNone/>
            </a:pP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</a:t>
            </a:r>
            <a:r>
              <a:rPr lang="en-US" sz="16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this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, anchor = { right = </a:t>
            </a:r>
            <a:r>
              <a:rPr lang="en-US" sz="16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40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, bottom = </a:t>
            </a:r>
            <a:r>
              <a:rPr lang="en-US" sz="16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40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};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stayOnTop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= </a:t>
            </a:r>
            <a:r>
              <a:rPr lang="en-US" sz="16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true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>
              <a:buNone/>
            </a:pP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text = </a:t>
            </a:r>
            <a:r>
              <a:rPr lang="en-US" sz="1600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"Edit Borrowers"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;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hotKey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=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altB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; </a:t>
            </a:r>
          </a:p>
          <a:p>
            <a:pPr>
              <a:buNone/>
            </a:pP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</a:t>
            </a:r>
            <a:r>
              <a:rPr lang="en-US" sz="1600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bool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NotifyClicked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(Button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button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1600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x, </a:t>
            </a:r>
            <a:r>
              <a:rPr lang="en-US" sz="1600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y, Modifiers m)</a:t>
            </a:r>
          </a:p>
          <a:p>
            <a:pPr>
              <a:buNone/>
            </a:pP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{</a:t>
            </a:r>
          </a:p>
          <a:p>
            <a:pPr>
              <a:buNone/>
            </a:pP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  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GenericEditor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borrowersEditor</a:t>
            </a:r>
            <a:endParaRPr lang="en-US" sz="1600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   {</a:t>
            </a:r>
          </a:p>
          <a:p>
            <a:pPr>
              <a:buNone/>
            </a:pP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     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hasClose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= </a:t>
            </a:r>
            <a:r>
              <a:rPr lang="en-US" sz="16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true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;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borderStyle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= sizable;</a:t>
            </a:r>
          </a:p>
          <a:p>
            <a:pPr>
              <a:buNone/>
            </a:pP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      size = { </a:t>
            </a:r>
            <a:r>
              <a:rPr lang="en-US" sz="16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640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16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300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}; table = </a:t>
            </a:r>
            <a:r>
              <a:rPr lang="en-US" sz="1600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dbtable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600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"Borrowers"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);</a:t>
            </a:r>
          </a:p>
          <a:p>
            <a:pPr>
              <a:buNone/>
            </a:pP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   };</a:t>
            </a:r>
          </a:p>
          <a:p>
            <a:pPr>
              <a:buNone/>
            </a:pP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  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borrowersEditor.Modal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();</a:t>
            </a:r>
          </a:p>
          <a:p>
            <a:pPr>
              <a:buNone/>
            </a:pP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  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editor.dataBoxes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[</a:t>
            </a:r>
            <a:r>
              <a:rPr lang="en-US" sz="16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3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].Refresh();</a:t>
            </a:r>
          </a:p>
          <a:p>
            <a:pPr>
              <a:buNone/>
            </a:pP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   </a:t>
            </a:r>
            <a:r>
              <a:rPr lang="en-US" sz="16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return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true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>
              <a:buNone/>
            </a:pP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}</a:t>
            </a:r>
          </a:p>
          <a:p>
            <a:pPr>
              <a:buNone/>
            </a:pP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};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Designing Reports</a:t>
            </a:r>
            <a:endParaRPr lang="en-US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28600" y="1447800"/>
            <a:ext cx="8773248" cy="37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ontent Placeholder 14"/>
          <p:cNvSpPr>
            <a:spLocks noGrp="1"/>
          </p:cNvSpPr>
          <p:nvPr>
            <p:ph idx="1"/>
          </p:nvPr>
        </p:nvSpPr>
        <p:spPr>
          <a:xfrm>
            <a:off x="1219200" y="1524000"/>
            <a:ext cx="6553200" cy="3429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4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class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400" dirty="0" err="1" smtClean="0">
                <a:latin typeface="Courier New" pitchFamily="49" charset="0"/>
                <a:cs typeface="Courier New" pitchFamily="49" charset="0"/>
              </a:rPr>
              <a:t>MoviesReportDetail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 : Detail</a:t>
            </a:r>
          </a:p>
          <a:p>
            <a:pPr>
              <a:buNone/>
            </a:pP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{</a:t>
            </a:r>
          </a:p>
          <a:p>
            <a:pPr>
              <a:buNone/>
            </a:pP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   size = { </a:t>
            </a:r>
            <a:r>
              <a:rPr lang="en-US" sz="24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500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24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22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 };</a:t>
            </a:r>
          </a:p>
          <a:p>
            <a:pPr>
              <a:buNone/>
            </a:pP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   font = { </a:t>
            </a:r>
            <a:r>
              <a:rPr lang="en-US" sz="2400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"Arial"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24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10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 };</a:t>
            </a:r>
          </a:p>
          <a:p>
            <a:pPr>
              <a:buNone/>
            </a:pPr>
            <a:endParaRPr lang="en-US" sz="2400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   </a:t>
            </a:r>
            <a:r>
              <a:rPr lang="en-US" sz="2400" dirty="0" err="1" smtClean="0">
                <a:latin typeface="Courier New" pitchFamily="49" charset="0"/>
                <a:cs typeface="Courier New" pitchFamily="49" charset="0"/>
              </a:rPr>
              <a:t>keepTogether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 = </a:t>
            </a:r>
            <a:r>
              <a:rPr lang="en-US" sz="24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true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>
              <a:buNone/>
            </a:pP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}</a:t>
            </a:r>
            <a:endParaRPr lang="en-US" sz="24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1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dirty="0" smtClean="0"/>
              <a:t>Designing Reports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Designing Reports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Label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movieName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{</a:t>
            </a:r>
          </a:p>
          <a:p>
            <a:pPr>
              <a:buNone/>
            </a:pP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</a:t>
            </a:r>
            <a:r>
              <a:rPr lang="en-US" sz="16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this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, anchor = {left = </a:t>
            </a:r>
            <a:r>
              <a:rPr lang="en-US" sz="16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4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, top = </a:t>
            </a:r>
            <a:r>
              <a:rPr lang="en-US" sz="16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2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, right = </a:t>
            </a:r>
            <a:r>
              <a:rPr lang="en-US" sz="16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.60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, bottom = </a:t>
            </a:r>
            <a:r>
              <a:rPr lang="en-US" sz="16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2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}</a:t>
            </a:r>
          </a:p>
          <a:p>
            <a:pPr>
              <a:buNone/>
            </a:pP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};</a:t>
            </a:r>
          </a:p>
          <a:p>
            <a:pPr>
              <a:buNone/>
            </a:pPr>
            <a:endParaRPr lang="en-US" sz="1600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Label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mediaType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{</a:t>
            </a:r>
          </a:p>
          <a:p>
            <a:pPr>
              <a:buNone/>
            </a:pP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</a:t>
            </a:r>
            <a:r>
              <a:rPr lang="en-US" sz="16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this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, anchor = {left = </a:t>
            </a:r>
            <a:r>
              <a:rPr lang="en-US" sz="16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.40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, top = </a:t>
            </a:r>
            <a:r>
              <a:rPr lang="en-US" sz="16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2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, right = </a:t>
            </a:r>
            <a:r>
              <a:rPr lang="en-US" sz="16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.45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, bottom = </a:t>
            </a:r>
            <a:r>
              <a:rPr lang="en-US" sz="16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2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}</a:t>
            </a:r>
          </a:p>
          <a:p>
            <a:pPr>
              <a:buNone/>
            </a:pP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};</a:t>
            </a:r>
          </a:p>
          <a:p>
            <a:pPr>
              <a:buNone/>
            </a:pPr>
            <a:endParaRPr lang="en-US" sz="1600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Label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dateAdded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{</a:t>
            </a:r>
          </a:p>
          <a:p>
            <a:pPr>
              <a:buNone/>
            </a:pP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</a:t>
            </a:r>
            <a:r>
              <a:rPr lang="en-US" sz="16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this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, anchor = {left =</a:t>
            </a:r>
            <a:r>
              <a:rPr lang="en-US" sz="16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 .55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, top = </a:t>
            </a:r>
            <a:r>
              <a:rPr lang="en-US" sz="16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2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, right = </a:t>
            </a:r>
            <a:r>
              <a:rPr lang="en-US" sz="16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.30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, bottom = </a:t>
            </a:r>
            <a:r>
              <a:rPr lang="en-US" sz="16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2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}</a:t>
            </a:r>
          </a:p>
          <a:p>
            <a:pPr>
              <a:buNone/>
            </a:pP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};</a:t>
            </a:r>
          </a:p>
          <a:p>
            <a:pPr>
              <a:buNone/>
            </a:pPr>
            <a:endParaRPr lang="en-US" sz="1600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Label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borrowerName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{</a:t>
            </a:r>
          </a:p>
          <a:p>
            <a:pPr>
              <a:buNone/>
            </a:pP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</a:t>
            </a:r>
            <a:r>
              <a:rPr lang="en-US" sz="16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this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, anchor = {left = </a:t>
            </a:r>
            <a:r>
              <a:rPr lang="en-US" sz="16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.70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, top = </a:t>
            </a:r>
            <a:r>
              <a:rPr lang="en-US" sz="16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2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, right = </a:t>
            </a:r>
            <a:r>
              <a:rPr lang="en-US" sz="16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4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, bottom = </a:t>
            </a:r>
            <a:r>
              <a:rPr lang="en-US" sz="16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2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}</a:t>
            </a:r>
          </a:p>
          <a:p>
            <a:pPr>
              <a:buNone/>
            </a:pP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};</a:t>
            </a:r>
            <a:endParaRPr lang="en-US" sz="1600" dirty="0"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Filling the report data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04800" y="990600"/>
            <a:ext cx="8382000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7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700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bool</a:t>
            </a:r>
            <a:r>
              <a:rPr lang="en-US" sz="17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700" dirty="0" err="1" smtClean="0">
                <a:latin typeface="Courier New" pitchFamily="49" charset="0"/>
                <a:cs typeface="Courier New" pitchFamily="49" charset="0"/>
              </a:rPr>
              <a:t>OnCreate</a:t>
            </a:r>
            <a:r>
              <a:rPr lang="en-US" sz="1700" dirty="0" smtClean="0">
                <a:latin typeface="Courier New" pitchFamily="49" charset="0"/>
                <a:cs typeface="Courier New" pitchFamily="49" charset="0"/>
              </a:rPr>
              <a:t>()</a:t>
            </a:r>
          </a:p>
          <a:p>
            <a:r>
              <a:rPr lang="en-US" sz="1700" dirty="0" smtClean="0">
                <a:latin typeface="Courier New" pitchFamily="49" charset="0"/>
                <a:cs typeface="Courier New" pitchFamily="49" charset="0"/>
              </a:rPr>
              <a:t>{</a:t>
            </a:r>
          </a:p>
          <a:p>
            <a:r>
              <a:rPr lang="en-US" sz="1700" dirty="0" smtClean="0">
                <a:latin typeface="Courier New" pitchFamily="49" charset="0"/>
                <a:cs typeface="Courier New" pitchFamily="49" charset="0"/>
              </a:rPr>
              <a:t>   </a:t>
            </a:r>
            <a:r>
              <a:rPr lang="en-US" sz="1700" dirty="0" err="1" smtClean="0">
                <a:latin typeface="Courier New" pitchFamily="49" charset="0"/>
                <a:cs typeface="Courier New" pitchFamily="49" charset="0"/>
              </a:rPr>
              <a:t>RowMovies</a:t>
            </a:r>
            <a:r>
              <a:rPr lang="en-US" sz="1700" dirty="0" smtClean="0">
                <a:latin typeface="Courier New" pitchFamily="49" charset="0"/>
                <a:cs typeface="Courier New" pitchFamily="49" charset="0"/>
              </a:rPr>
              <a:t> row = (</a:t>
            </a:r>
            <a:r>
              <a:rPr lang="en-US" sz="1700" dirty="0" err="1" smtClean="0">
                <a:latin typeface="Courier New" pitchFamily="49" charset="0"/>
                <a:cs typeface="Courier New" pitchFamily="49" charset="0"/>
              </a:rPr>
              <a:t>RowMovies</a:t>
            </a:r>
            <a:r>
              <a:rPr lang="en-US" sz="1700" dirty="0" smtClean="0">
                <a:latin typeface="Courier New" pitchFamily="49" charset="0"/>
                <a:cs typeface="Courier New" pitchFamily="49" charset="0"/>
              </a:rPr>
              <a:t>)</a:t>
            </a:r>
            <a:r>
              <a:rPr lang="en-US" sz="1700" dirty="0" err="1" smtClean="0">
                <a:latin typeface="Courier New" pitchFamily="49" charset="0"/>
                <a:cs typeface="Courier New" pitchFamily="49" charset="0"/>
              </a:rPr>
              <a:t>report.groupings</a:t>
            </a:r>
            <a:r>
              <a:rPr lang="en-US" sz="1700" dirty="0" smtClean="0">
                <a:latin typeface="Courier New" pitchFamily="49" charset="0"/>
                <a:cs typeface="Courier New" pitchFamily="49" charset="0"/>
              </a:rPr>
              <a:t>._[</a:t>
            </a:r>
            <a:r>
              <a:rPr lang="en-US" sz="17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0</a:t>
            </a:r>
            <a:r>
              <a:rPr lang="en-US" sz="1700" dirty="0" smtClean="0">
                <a:latin typeface="Courier New" pitchFamily="49" charset="0"/>
                <a:cs typeface="Courier New" pitchFamily="49" charset="0"/>
              </a:rPr>
              <a:t>].row;</a:t>
            </a:r>
          </a:p>
          <a:p>
            <a:r>
              <a:rPr lang="en-US" sz="1700" dirty="0" smtClean="0">
                <a:latin typeface="Courier New" pitchFamily="49" charset="0"/>
                <a:cs typeface="Courier New" pitchFamily="49" charset="0"/>
              </a:rPr>
              <a:t>   String s;</a:t>
            </a:r>
          </a:p>
          <a:p>
            <a:endParaRPr lang="en-US" sz="17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700" dirty="0" smtClean="0">
                <a:latin typeface="Courier New" pitchFamily="49" charset="0"/>
                <a:cs typeface="Courier New" pitchFamily="49" charset="0"/>
              </a:rPr>
              <a:t>   s = row.name; </a:t>
            </a:r>
            <a:r>
              <a:rPr lang="en-US" sz="1700" dirty="0" err="1" smtClean="0">
                <a:latin typeface="Courier New" pitchFamily="49" charset="0"/>
                <a:cs typeface="Courier New" pitchFamily="49" charset="0"/>
              </a:rPr>
              <a:t>movieName.text</a:t>
            </a:r>
            <a:r>
              <a:rPr lang="en-US" sz="1700" dirty="0" smtClean="0">
                <a:latin typeface="Courier New" pitchFamily="49" charset="0"/>
                <a:cs typeface="Courier New" pitchFamily="49" charset="0"/>
              </a:rPr>
              <a:t> = s;</a:t>
            </a:r>
            <a:br>
              <a:rPr lang="en-US" sz="17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1700" dirty="0" smtClean="0">
                <a:latin typeface="Courier New" pitchFamily="49" charset="0"/>
                <a:cs typeface="Courier New" pitchFamily="49" charset="0"/>
              </a:rPr>
              <a:t>   </a:t>
            </a:r>
            <a:r>
              <a:rPr lang="en-US" sz="17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delete</a:t>
            </a:r>
            <a:r>
              <a:rPr lang="en-US" sz="1700" dirty="0" smtClean="0">
                <a:latin typeface="Courier New" pitchFamily="49" charset="0"/>
                <a:cs typeface="Courier New" pitchFamily="49" charset="0"/>
              </a:rPr>
              <a:t> s;</a:t>
            </a:r>
            <a:br>
              <a:rPr lang="en-US" sz="1700" dirty="0" smtClean="0">
                <a:latin typeface="Courier New" pitchFamily="49" charset="0"/>
                <a:cs typeface="Courier New" pitchFamily="49" charset="0"/>
              </a:rPr>
            </a:br>
            <a:endParaRPr lang="en-US" sz="17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700" dirty="0" smtClean="0">
                <a:latin typeface="Courier New" pitchFamily="49" charset="0"/>
                <a:cs typeface="Courier New" pitchFamily="49" charset="0"/>
              </a:rPr>
              <a:t>   s = </a:t>
            </a:r>
            <a:r>
              <a:rPr lang="en-US" sz="1700" dirty="0" err="1" smtClean="0">
                <a:latin typeface="Courier New" pitchFamily="49" charset="0"/>
                <a:cs typeface="Courier New" pitchFamily="49" charset="0"/>
              </a:rPr>
              <a:t>PrintString</a:t>
            </a:r>
            <a:r>
              <a:rPr lang="en-US" sz="1700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700" dirty="0" err="1" smtClean="0">
                <a:latin typeface="Courier New" pitchFamily="49" charset="0"/>
                <a:cs typeface="Courier New" pitchFamily="49" charset="0"/>
              </a:rPr>
              <a:t>row.mediaType</a:t>
            </a:r>
            <a:r>
              <a:rPr lang="en-US" sz="1700" dirty="0" smtClean="0">
                <a:latin typeface="Courier New" pitchFamily="49" charset="0"/>
                <a:cs typeface="Courier New" pitchFamily="49" charset="0"/>
              </a:rPr>
              <a:t>); </a:t>
            </a:r>
            <a:r>
              <a:rPr lang="en-US" sz="1700" dirty="0" err="1" smtClean="0">
                <a:latin typeface="Courier New" pitchFamily="49" charset="0"/>
                <a:cs typeface="Courier New" pitchFamily="49" charset="0"/>
              </a:rPr>
              <a:t>mediaType.text</a:t>
            </a:r>
            <a:r>
              <a:rPr lang="en-US" sz="1700" dirty="0" smtClean="0">
                <a:latin typeface="Courier New" pitchFamily="49" charset="0"/>
                <a:cs typeface="Courier New" pitchFamily="49" charset="0"/>
              </a:rPr>
              <a:t> = s;</a:t>
            </a:r>
          </a:p>
          <a:p>
            <a:r>
              <a:rPr lang="en-US" sz="17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  delete</a:t>
            </a:r>
            <a:r>
              <a:rPr lang="en-US" sz="1700" dirty="0" smtClean="0">
                <a:latin typeface="Courier New" pitchFamily="49" charset="0"/>
                <a:cs typeface="Courier New" pitchFamily="49" charset="0"/>
              </a:rPr>
              <a:t> s;</a:t>
            </a:r>
            <a:br>
              <a:rPr lang="en-US" sz="1700" dirty="0" smtClean="0">
                <a:latin typeface="Courier New" pitchFamily="49" charset="0"/>
                <a:cs typeface="Courier New" pitchFamily="49" charset="0"/>
              </a:rPr>
            </a:br>
            <a:endParaRPr lang="en-US" sz="17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700" dirty="0" smtClean="0">
                <a:latin typeface="Courier New" pitchFamily="49" charset="0"/>
                <a:cs typeface="Courier New" pitchFamily="49" charset="0"/>
              </a:rPr>
              <a:t>   s = </a:t>
            </a:r>
            <a:r>
              <a:rPr lang="en-US" sz="1700" dirty="0" err="1" smtClean="0">
                <a:latin typeface="Courier New" pitchFamily="49" charset="0"/>
                <a:cs typeface="Courier New" pitchFamily="49" charset="0"/>
              </a:rPr>
              <a:t>PrintString</a:t>
            </a:r>
            <a:r>
              <a:rPr lang="en-US" sz="1700" dirty="0" smtClean="0">
                <a:latin typeface="Courier New" pitchFamily="49" charset="0"/>
                <a:cs typeface="Courier New" pitchFamily="49" charset="0"/>
              </a:rPr>
              <a:t>((</a:t>
            </a:r>
            <a:r>
              <a:rPr lang="en-US" sz="1700" dirty="0" err="1" smtClean="0">
                <a:latin typeface="Courier New" pitchFamily="49" charset="0"/>
                <a:cs typeface="Courier New" pitchFamily="49" charset="0"/>
              </a:rPr>
              <a:t>ShortDate</a:t>
            </a:r>
            <a:r>
              <a:rPr lang="en-US" sz="1700" dirty="0" smtClean="0">
                <a:latin typeface="Courier New" pitchFamily="49" charset="0"/>
                <a:cs typeface="Courier New" pitchFamily="49" charset="0"/>
              </a:rPr>
              <a:t>)</a:t>
            </a:r>
            <a:r>
              <a:rPr lang="en-US" sz="1700" dirty="0" err="1" smtClean="0">
                <a:latin typeface="Courier New" pitchFamily="49" charset="0"/>
                <a:cs typeface="Courier New" pitchFamily="49" charset="0"/>
              </a:rPr>
              <a:t>row.dateAdded</a:t>
            </a:r>
            <a:r>
              <a:rPr lang="en-US" sz="1700" dirty="0" smtClean="0">
                <a:latin typeface="Courier New" pitchFamily="49" charset="0"/>
                <a:cs typeface="Courier New" pitchFamily="49" charset="0"/>
              </a:rPr>
              <a:t>);</a:t>
            </a:r>
          </a:p>
          <a:p>
            <a:r>
              <a:rPr lang="en-US" sz="1700" dirty="0" smtClean="0">
                <a:latin typeface="Courier New" pitchFamily="49" charset="0"/>
                <a:cs typeface="Courier New" pitchFamily="49" charset="0"/>
              </a:rPr>
              <a:t>   </a:t>
            </a:r>
            <a:r>
              <a:rPr lang="en-US" sz="1700" dirty="0" err="1" smtClean="0">
                <a:latin typeface="Courier New" pitchFamily="49" charset="0"/>
                <a:cs typeface="Courier New" pitchFamily="49" charset="0"/>
              </a:rPr>
              <a:t>dateAdded.text</a:t>
            </a:r>
            <a:r>
              <a:rPr lang="en-US" sz="1700" dirty="0" smtClean="0">
                <a:latin typeface="Courier New" pitchFamily="49" charset="0"/>
                <a:cs typeface="Courier New" pitchFamily="49" charset="0"/>
              </a:rPr>
              <a:t> = s; </a:t>
            </a:r>
            <a:r>
              <a:rPr lang="en-US" sz="17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delete</a:t>
            </a:r>
            <a:r>
              <a:rPr lang="en-US" sz="1700" dirty="0" smtClean="0">
                <a:latin typeface="Courier New" pitchFamily="49" charset="0"/>
                <a:cs typeface="Courier New" pitchFamily="49" charset="0"/>
              </a:rPr>
              <a:t> s;</a:t>
            </a:r>
            <a:br>
              <a:rPr lang="en-US" sz="1700" dirty="0" smtClean="0">
                <a:latin typeface="Courier New" pitchFamily="49" charset="0"/>
                <a:cs typeface="Courier New" pitchFamily="49" charset="0"/>
              </a:rPr>
            </a:br>
            <a:endParaRPr lang="en-US" sz="17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700" dirty="0" smtClean="0">
                <a:latin typeface="Courier New" pitchFamily="49" charset="0"/>
                <a:cs typeface="Courier New" pitchFamily="49" charset="0"/>
              </a:rPr>
              <a:t>   s = row.borrower.name; </a:t>
            </a:r>
            <a:r>
              <a:rPr lang="en-US" sz="1700" dirty="0" err="1" smtClean="0">
                <a:latin typeface="Courier New" pitchFamily="49" charset="0"/>
                <a:cs typeface="Courier New" pitchFamily="49" charset="0"/>
              </a:rPr>
              <a:t>borrowerName.text</a:t>
            </a:r>
            <a:r>
              <a:rPr lang="en-US" sz="1700" dirty="0" smtClean="0">
                <a:latin typeface="Courier New" pitchFamily="49" charset="0"/>
                <a:cs typeface="Courier New" pitchFamily="49" charset="0"/>
              </a:rPr>
              <a:t> = s;</a:t>
            </a:r>
          </a:p>
          <a:p>
            <a:r>
              <a:rPr lang="en-US" sz="17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  delete</a:t>
            </a:r>
            <a:r>
              <a:rPr lang="en-US" sz="1700" dirty="0" smtClean="0">
                <a:latin typeface="Courier New" pitchFamily="49" charset="0"/>
                <a:cs typeface="Courier New" pitchFamily="49" charset="0"/>
              </a:rPr>
              <a:t> s;</a:t>
            </a:r>
          </a:p>
          <a:p>
            <a:endParaRPr lang="en-US" sz="17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700" dirty="0" smtClean="0">
                <a:latin typeface="Courier New" pitchFamily="49" charset="0"/>
                <a:cs typeface="Courier New" pitchFamily="49" charset="0"/>
              </a:rPr>
              <a:t>   </a:t>
            </a:r>
            <a:r>
              <a:rPr lang="en-US" sz="17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return</a:t>
            </a:r>
            <a:r>
              <a:rPr lang="en-US" sz="17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7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true</a:t>
            </a:r>
            <a:r>
              <a:rPr lang="en-US" sz="1700" dirty="0" smtClean="0">
                <a:latin typeface="Courier New" pitchFamily="49" charset="0"/>
                <a:cs typeface="Courier New" pitchFamily="49" charset="0"/>
              </a:rPr>
              <a:t>;</a:t>
            </a:r>
          </a:p>
          <a:p>
            <a:r>
              <a:rPr lang="en-US" sz="1700" dirty="0" smtClean="0">
                <a:latin typeface="Courier New" pitchFamily="49" charset="0"/>
                <a:cs typeface="Courier New" pitchFamily="49" charset="0"/>
              </a:rPr>
              <a:t>}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movie collection database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9200" y="1295400"/>
            <a:ext cx="6705600" cy="5029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Creating our report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class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MoviesReport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: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CommonReport</a:t>
            </a:r>
            <a:endParaRPr lang="en-US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{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   title = </a:t>
            </a:r>
            <a:r>
              <a:rPr lang="en-US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"All my movies"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  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rowDetail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= </a:t>
            </a: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class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MoviesReportDetail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);</a:t>
            </a:r>
          </a:p>
          <a:p>
            <a:pPr>
              <a:buNone/>
            </a:pPr>
            <a:endParaRPr lang="en-US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   </a:t>
            </a:r>
            <a:r>
              <a:rPr lang="en-US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bool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ExecuteData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(Database db)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   {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     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RowMovies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row { };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     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row.query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= </a:t>
            </a:r>
            <a:r>
              <a:rPr lang="en-US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"SELECT ROWID, * FROM `Movies` ORDER BY</a:t>
            </a:r>
          </a:p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         `Media Type`, `Name`;"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     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row.Select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(nil);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      groupings._[</a:t>
            </a:r>
            <a:r>
              <a:rPr lang="en-US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0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].row = row;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      </a:t>
            </a: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return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true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   }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}</a:t>
            </a:r>
          </a:p>
          <a:p>
            <a:pPr>
              <a:buNone/>
            </a:pP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Launching our report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Menu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reportsMenu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{ menu, </a:t>
            </a:r>
            <a:r>
              <a:rPr lang="en-US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"Reports"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, r };</a:t>
            </a:r>
          </a:p>
          <a:p>
            <a:pPr>
              <a:buNone/>
            </a:pP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MenuItem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allMovies</a:t>
            </a:r>
            <a:endParaRPr lang="en-US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{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  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reportsMenu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en-US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"All Movies"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, a;</a:t>
            </a:r>
          </a:p>
          <a:p>
            <a:pPr>
              <a:buNone/>
            </a:pPr>
            <a:endParaRPr lang="en-US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   </a:t>
            </a:r>
            <a:r>
              <a:rPr lang="en-US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bool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NotifySelect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MenuItem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selection,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      Modifiers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mods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)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   {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     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ExecuteReport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(db, </a:t>
            </a: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class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MoviesReport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));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      </a:t>
            </a: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return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true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   }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};</a:t>
            </a:r>
            <a:endParaRPr lang="en-US" dirty="0"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Adding a page header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447800"/>
            <a:ext cx="9677400" cy="4525963"/>
          </a:xfrm>
        </p:spPr>
        <p:txBody>
          <a:bodyPr>
            <a:normAutofit fontScale="40000" lnSpcReduction="20000"/>
          </a:bodyPr>
          <a:lstStyle/>
          <a:p>
            <a:pPr>
              <a:buNone/>
            </a:pP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class</a:t>
            </a: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MoviesReportPageHeader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: Detail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{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   size = { </a:t>
            </a:r>
            <a:r>
              <a:rPr lang="en-US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500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en-US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30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};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   font = { </a:t>
            </a:r>
            <a:r>
              <a:rPr lang="en-US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"Arial"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en-US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10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, bold = </a:t>
            </a: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true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};</a:t>
            </a:r>
          </a:p>
          <a:p>
            <a:pPr>
              <a:buNone/>
            </a:pPr>
            <a:endParaRPr lang="en-US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   Label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movieName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{ </a:t>
            </a: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this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, anchor = { left = </a:t>
            </a:r>
            <a:r>
              <a:rPr lang="en-US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4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, top = </a:t>
            </a:r>
            <a:r>
              <a:rPr lang="en-US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9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, right = </a:t>
            </a:r>
            <a:r>
              <a:rPr lang="en-US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0.60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, bottom = </a:t>
            </a:r>
            <a:r>
              <a:rPr lang="en-US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2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},</a:t>
            </a:r>
            <a:br>
              <a:rPr lang="en-US" dirty="0" smtClean="0">
                <a:latin typeface="Courier New" pitchFamily="49" charset="0"/>
                <a:cs typeface="Courier New" pitchFamily="49" charset="0"/>
              </a:rPr>
            </a:br>
            <a:r>
              <a:rPr lang="en-US" dirty="0" smtClean="0">
                <a:latin typeface="Courier New" pitchFamily="49" charset="0"/>
                <a:cs typeface="Courier New" pitchFamily="49" charset="0"/>
              </a:rPr>
              <a:t>  text = </a:t>
            </a:r>
            <a:r>
              <a:rPr lang="en-US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"Movie Name"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};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   Label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mediaType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{ </a:t>
            </a: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this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, anchor = { left = </a:t>
            </a:r>
            <a:r>
              <a:rPr lang="en-US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0.40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, top = </a:t>
            </a:r>
            <a:r>
              <a:rPr lang="en-US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9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, right = </a:t>
            </a:r>
            <a:r>
              <a:rPr lang="en-US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0.45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, bottom = </a:t>
            </a:r>
            <a:r>
              <a:rPr lang="en-US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2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},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      text = </a:t>
            </a:r>
            <a:r>
              <a:rPr lang="en-US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"Media Type"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};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   Label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dateAdded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{ </a:t>
            </a: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this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, anchor = { left = </a:t>
            </a:r>
            <a:r>
              <a:rPr lang="en-US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0.55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, top = </a:t>
            </a:r>
            <a:r>
              <a:rPr lang="en-US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9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, right = </a:t>
            </a:r>
            <a:r>
              <a:rPr lang="en-US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0.30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, bottom = </a:t>
            </a:r>
            <a:r>
              <a:rPr lang="en-US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2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},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      text = </a:t>
            </a:r>
            <a:r>
              <a:rPr lang="en-US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"Date Added" 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};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   Label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borrowerName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{ </a:t>
            </a: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this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, anchor = { left = </a:t>
            </a:r>
            <a:r>
              <a:rPr lang="en-US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0.70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, top = </a:t>
            </a:r>
            <a:r>
              <a:rPr lang="en-US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9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, right = </a:t>
            </a:r>
            <a:r>
              <a:rPr lang="en-US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4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,  bottom = </a:t>
            </a:r>
            <a:r>
              <a:rPr lang="en-US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2 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},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      text = </a:t>
            </a:r>
            <a:r>
              <a:rPr lang="en-US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"Borrower Name"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};</a:t>
            </a:r>
          </a:p>
          <a:p>
            <a:pPr>
              <a:buNone/>
            </a:pPr>
            <a:endParaRPr lang="en-US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   </a:t>
            </a: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void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OnRedraw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(Surface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surface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)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   {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      </a:t>
            </a:r>
            <a:r>
              <a:rPr lang="en-US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x =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clientSize.w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- </a:t>
            </a:r>
            <a:r>
              <a:rPr lang="en-US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1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, y =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clientSize.h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- </a:t>
            </a:r>
            <a:r>
              <a:rPr lang="en-US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1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     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surface.Rectangle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0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en-US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5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, x, y);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   }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}</a:t>
            </a:r>
          </a:p>
          <a:p>
            <a:pPr>
              <a:buNone/>
            </a:pPr>
            <a:endParaRPr lang="en-US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pageHeader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= </a:t>
            </a: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class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MoviesReportPageHeader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);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Complex Reports</a:t>
            </a:r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66800" y="1143000"/>
            <a:ext cx="711991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Groupings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143000"/>
            <a:ext cx="8229600" cy="5257800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en-US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daysAgo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= </a:t>
            </a:r>
            <a:r>
              <a:rPr lang="en-US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90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>
              <a:buNone/>
            </a:pP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DateTime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now, d;</a:t>
            </a:r>
          </a:p>
          <a:p>
            <a:pPr>
              <a:buNone/>
            </a:pP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TimeStamp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t;</a:t>
            </a:r>
          </a:p>
          <a:p>
            <a:pPr>
              <a:buNone/>
            </a:pP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now.GetLocalTime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();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t = now;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t -= </a:t>
            </a:r>
            <a:r>
              <a:rPr lang="en-US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60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* </a:t>
            </a:r>
            <a:r>
              <a:rPr lang="en-US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60 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* </a:t>
            </a:r>
            <a:r>
              <a:rPr lang="en-US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24 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*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daysAgo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; 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// Go back 90 days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d = t;</a:t>
            </a:r>
          </a:p>
          <a:p>
            <a:pPr>
              <a:buNone/>
            </a:pPr>
            <a:endParaRPr lang="en-US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groupings._[</a:t>
            </a:r>
            <a:r>
              <a:rPr lang="en-US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0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].row =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RowBorrowers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{ };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groupings._[</a:t>
            </a:r>
            <a:r>
              <a:rPr lang="en-US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0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].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row.query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= </a:t>
            </a:r>
            <a:r>
              <a:rPr lang="en-US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"SELECT ROWID, * FROM `Borrowers` ORDER BY `Name`;"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groupings._[</a:t>
            </a:r>
            <a:r>
              <a:rPr lang="en-US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0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].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row.Select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(nil);</a:t>
            </a:r>
          </a:p>
          <a:p>
            <a:pPr>
              <a:buNone/>
            </a:pPr>
            <a:endParaRPr lang="en-US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groupings._[</a:t>
            </a:r>
            <a:r>
              <a:rPr lang="en-US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1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].row =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RowMovies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{ };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groupings._[</a:t>
            </a:r>
            <a:r>
              <a:rPr lang="en-US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1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].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row.query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= </a:t>
            </a:r>
            <a:r>
              <a:rPr lang="en-US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"SELECT ROWID, * FROM `Movies` WHERE `Date Borrowed` &lt; ? AND `Borrower` = ? ORDER BY `Date Borrowed`;"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groupings._[</a:t>
            </a:r>
            <a:r>
              <a:rPr lang="en-US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1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].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row.SetQueryParamObject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1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,</a:t>
            </a:r>
            <a:br>
              <a:rPr lang="en-US" dirty="0" smtClean="0">
                <a:latin typeface="Courier New" pitchFamily="49" charset="0"/>
                <a:cs typeface="Courier New" pitchFamily="49" charset="0"/>
              </a:rPr>
            </a:br>
            <a:r>
              <a:rPr lang="en-US" dirty="0" smtClean="0">
                <a:latin typeface="Courier New" pitchFamily="49" charset="0"/>
                <a:cs typeface="Courier New" pitchFamily="49" charset="0"/>
              </a:rPr>
              <a:t>Date {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d.year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d.month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d.day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}, </a:t>
            </a: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class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(Date));</a:t>
            </a:r>
            <a:endParaRPr lang="en-US" dirty="0"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EDA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i="1" dirty="0" smtClean="0"/>
              <a:t>Syntax:</a:t>
            </a:r>
            <a:br>
              <a:rPr lang="en-US" i="1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b="1" dirty="0" err="1" smtClean="0">
                <a:solidFill>
                  <a:srgbClr val="0070C0"/>
                </a:solidFill>
              </a:rPr>
              <a:t>dbtable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“[Table Name]” </a:t>
            </a:r>
            <a:r>
              <a:rPr lang="en-US" dirty="0" smtClean="0"/>
              <a:t>[Table Entry Name]</a:t>
            </a:r>
            <a:br>
              <a:rPr lang="en-US" dirty="0" smtClean="0"/>
            </a:br>
            <a:r>
              <a:rPr lang="en-US" dirty="0" smtClean="0"/>
              <a:t>{</a:t>
            </a:r>
            <a:br>
              <a:rPr lang="en-US" dirty="0" smtClean="0"/>
            </a:br>
            <a:r>
              <a:rPr lang="en-US" dirty="0" smtClean="0"/>
              <a:t>      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// For each field: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    [Data Type] [Identifier] </a:t>
            </a:r>
            <a:r>
              <a:rPr lang="en-US" dirty="0" smtClean="0">
                <a:solidFill>
                  <a:srgbClr val="FF0000"/>
                </a:solidFill>
              </a:rPr>
              <a:t>“[Name in DB</a:t>
            </a:r>
            <a:r>
              <a:rPr lang="en-US" dirty="0" smtClean="0">
                <a:solidFill>
                  <a:srgbClr val="FF0000"/>
                </a:solidFill>
              </a:rPr>
              <a:t>]”</a:t>
            </a:r>
            <a:r>
              <a:rPr lang="en-US" dirty="0" smtClean="0"/>
              <a:t>;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   };</a:t>
            </a:r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Our Movies Table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81000" y="1524000"/>
            <a:ext cx="8763000" cy="4431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enum</a:t>
            </a:r>
            <a:r>
              <a:rPr lang="en-US" sz="24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400" dirty="0" err="1" smtClean="0">
                <a:latin typeface="Courier New" pitchFamily="49" charset="0"/>
                <a:cs typeface="Courier New" pitchFamily="49" charset="0"/>
              </a:rPr>
              <a:t>MediaType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 { unknown, tape, </a:t>
            </a:r>
            <a:r>
              <a:rPr lang="en-US" sz="2400" dirty="0" err="1" smtClean="0">
                <a:latin typeface="Courier New" pitchFamily="49" charset="0"/>
                <a:cs typeface="Courier New" pitchFamily="49" charset="0"/>
              </a:rPr>
              <a:t>dvd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2400" dirty="0" err="1" smtClean="0">
                <a:latin typeface="Courier New" pitchFamily="49" charset="0"/>
                <a:cs typeface="Courier New" pitchFamily="49" charset="0"/>
              </a:rPr>
              <a:t>bluRay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 };</a:t>
            </a:r>
          </a:p>
          <a:p>
            <a:endParaRPr lang="en-US" sz="2400" b="1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sz="2400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dbtable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400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"Movies"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 Movie</a:t>
            </a:r>
          </a:p>
          <a:p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{</a:t>
            </a:r>
          </a:p>
          <a:p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   Movie       id             </a:t>
            </a:r>
            <a:r>
              <a:rPr lang="en-US" sz="2400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"ID"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;</a:t>
            </a:r>
          </a:p>
          <a:p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   String      name           </a:t>
            </a:r>
            <a:r>
              <a:rPr lang="en-US" sz="2400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"Name"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;</a:t>
            </a:r>
          </a:p>
          <a:p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   </a:t>
            </a:r>
            <a:r>
              <a:rPr lang="en-US" sz="2400" dirty="0" err="1" smtClean="0">
                <a:latin typeface="Courier New" pitchFamily="49" charset="0"/>
                <a:cs typeface="Courier New" pitchFamily="49" charset="0"/>
              </a:rPr>
              <a:t>MediaType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   </a:t>
            </a:r>
            <a:r>
              <a:rPr lang="en-US" sz="2400" dirty="0" err="1" smtClean="0">
                <a:latin typeface="Courier New" pitchFamily="49" charset="0"/>
                <a:cs typeface="Courier New" pitchFamily="49" charset="0"/>
              </a:rPr>
              <a:t>mediaType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      </a:t>
            </a:r>
            <a:r>
              <a:rPr lang="en-US" sz="2400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"Media Type"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;</a:t>
            </a:r>
          </a:p>
          <a:p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   Date        </a:t>
            </a:r>
            <a:r>
              <a:rPr lang="en-US" sz="2400" dirty="0" err="1" smtClean="0">
                <a:latin typeface="Courier New" pitchFamily="49" charset="0"/>
                <a:cs typeface="Courier New" pitchFamily="49" charset="0"/>
              </a:rPr>
              <a:t>dateAdded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      </a:t>
            </a:r>
            <a:r>
              <a:rPr lang="en-US" sz="2400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"Date Added"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;</a:t>
            </a:r>
          </a:p>
          <a:p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   Borrower    </a:t>
            </a:r>
            <a:r>
              <a:rPr lang="en-US" sz="2400" dirty="0" err="1" smtClean="0">
                <a:latin typeface="Courier New" pitchFamily="49" charset="0"/>
                <a:cs typeface="Courier New" pitchFamily="49" charset="0"/>
              </a:rPr>
              <a:t>borrower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       </a:t>
            </a:r>
            <a:r>
              <a:rPr lang="en-US" sz="2400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"Borrower"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;</a:t>
            </a:r>
          </a:p>
          <a:p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   Date        </a:t>
            </a:r>
            <a:r>
              <a:rPr lang="en-US" sz="2400" dirty="0" err="1" smtClean="0">
                <a:latin typeface="Courier New" pitchFamily="49" charset="0"/>
                <a:cs typeface="Courier New" pitchFamily="49" charset="0"/>
              </a:rPr>
              <a:t>dateBorrowed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   </a:t>
            </a:r>
            <a:r>
              <a:rPr lang="en-US" sz="2400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"Date Borrowed"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;</a:t>
            </a:r>
          </a:p>
          <a:p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};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Our Borrowers Table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914400" y="1905000"/>
            <a:ext cx="76200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dbtable</a:t>
            </a:r>
            <a:r>
              <a:rPr lang="en-US" sz="24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400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"Borrowers"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 Borrower</a:t>
            </a:r>
          </a:p>
          <a:p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{</a:t>
            </a:r>
          </a:p>
          <a:p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   Borrower id          </a:t>
            </a:r>
            <a:r>
              <a:rPr lang="en-US" sz="2400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"ID"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;</a:t>
            </a:r>
          </a:p>
          <a:p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   String   name        </a:t>
            </a:r>
            <a:r>
              <a:rPr lang="en-US" sz="2400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"Name"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;</a:t>
            </a:r>
          </a:p>
          <a:p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   String   </a:t>
            </a:r>
            <a:r>
              <a:rPr lang="en-US" sz="2400" dirty="0" err="1" smtClean="0">
                <a:latin typeface="Courier New" pitchFamily="49" charset="0"/>
                <a:cs typeface="Courier New" pitchFamily="49" charset="0"/>
              </a:rPr>
              <a:t>phoneNumber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400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"Phone Number"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;</a:t>
            </a:r>
          </a:p>
          <a:p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};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Setting up our application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None/>
            </a:pPr>
            <a:r>
              <a:rPr lang="en-US" sz="1800" dirty="0" err="1" smtClean="0">
                <a:latin typeface="Courier New" pitchFamily="49" charset="0"/>
                <a:cs typeface="Courier New" pitchFamily="49" charset="0"/>
              </a:rPr>
              <a:t>DataSource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800" dirty="0" err="1" smtClean="0">
                <a:latin typeface="Courier New" pitchFamily="49" charset="0"/>
                <a:cs typeface="Courier New" pitchFamily="49" charset="0"/>
              </a:rPr>
              <a:t>ds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>
              <a:buNone/>
            </a:pP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Database db;</a:t>
            </a:r>
          </a:p>
          <a:p>
            <a:pPr>
              <a:buNone/>
            </a:pPr>
            <a:endParaRPr lang="en-US" sz="1800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18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class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800" dirty="0" err="1" smtClean="0">
                <a:latin typeface="Courier New" pitchFamily="49" charset="0"/>
                <a:cs typeface="Courier New" pitchFamily="49" charset="0"/>
              </a:rPr>
              <a:t>MovieCollectionApp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 : </a:t>
            </a:r>
            <a:r>
              <a:rPr lang="en-US" sz="1800" dirty="0" err="1" smtClean="0">
                <a:latin typeface="Courier New" pitchFamily="49" charset="0"/>
                <a:cs typeface="Courier New" pitchFamily="49" charset="0"/>
              </a:rPr>
              <a:t>GuiApplication</a:t>
            </a:r>
            <a:endParaRPr lang="en-US" sz="1800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{</a:t>
            </a:r>
          </a:p>
          <a:p>
            <a:pPr>
              <a:buNone/>
            </a:pP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   </a:t>
            </a:r>
            <a:r>
              <a:rPr lang="en-US" sz="1800" dirty="0" err="1" smtClean="0">
                <a:latin typeface="Courier New" pitchFamily="49" charset="0"/>
                <a:cs typeface="Courier New" pitchFamily="49" charset="0"/>
              </a:rPr>
              <a:t>MovieCollectionApp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()</a:t>
            </a:r>
          </a:p>
          <a:p>
            <a:pPr>
              <a:buNone/>
            </a:pP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   {</a:t>
            </a:r>
          </a:p>
          <a:p>
            <a:pPr>
              <a:buNone/>
            </a:pP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      </a:t>
            </a:r>
            <a:r>
              <a:rPr lang="en-US" sz="1800" dirty="0" err="1" smtClean="0">
                <a:latin typeface="Courier New" pitchFamily="49" charset="0"/>
                <a:cs typeface="Courier New" pitchFamily="49" charset="0"/>
              </a:rPr>
              <a:t>SetDefaultIdField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800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"ID"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);</a:t>
            </a:r>
          </a:p>
          <a:p>
            <a:pPr>
              <a:buNone/>
            </a:pP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      </a:t>
            </a:r>
            <a:r>
              <a:rPr lang="en-US" sz="1800" dirty="0" err="1" smtClean="0">
                <a:latin typeface="Courier New" pitchFamily="49" charset="0"/>
                <a:cs typeface="Courier New" pitchFamily="49" charset="0"/>
              </a:rPr>
              <a:t>SetDefaultNameField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800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"Name"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);</a:t>
            </a:r>
          </a:p>
          <a:p>
            <a:pPr>
              <a:buNone/>
            </a:pP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      </a:t>
            </a:r>
            <a:r>
              <a:rPr lang="en-US" sz="1800" dirty="0" err="1" smtClean="0">
                <a:latin typeface="Courier New" pitchFamily="49" charset="0"/>
                <a:cs typeface="Courier New" pitchFamily="49" charset="0"/>
              </a:rPr>
              <a:t>ds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 = </a:t>
            </a:r>
            <a:r>
              <a:rPr lang="en-US" sz="1800" dirty="0" err="1" smtClean="0">
                <a:latin typeface="Courier New" pitchFamily="49" charset="0"/>
                <a:cs typeface="Courier New" pitchFamily="49" charset="0"/>
              </a:rPr>
              <a:t>DataSource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 { driver = </a:t>
            </a:r>
            <a:r>
              <a:rPr lang="en-US" sz="1800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"</a:t>
            </a:r>
            <a:r>
              <a:rPr lang="en-US" sz="1800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SQLite</a:t>
            </a:r>
            <a:r>
              <a:rPr lang="en-US" sz="1800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"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 };</a:t>
            </a:r>
          </a:p>
          <a:p>
            <a:pPr>
              <a:buNone/>
            </a:pP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      db = </a:t>
            </a:r>
            <a:r>
              <a:rPr lang="en-US" sz="1800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database_open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800" dirty="0" err="1" smtClean="0">
                <a:latin typeface="Courier New" pitchFamily="49" charset="0"/>
                <a:cs typeface="Courier New" pitchFamily="49" charset="0"/>
              </a:rPr>
              <a:t>ds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1800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"collection"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);</a:t>
            </a:r>
          </a:p>
          <a:p>
            <a:pPr>
              <a:buNone/>
            </a:pP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   }</a:t>
            </a:r>
          </a:p>
          <a:p>
            <a:pPr>
              <a:buNone/>
            </a:pP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   ~</a:t>
            </a:r>
            <a:r>
              <a:rPr lang="en-US" sz="1800" dirty="0" err="1" smtClean="0">
                <a:latin typeface="Courier New" pitchFamily="49" charset="0"/>
                <a:cs typeface="Courier New" pitchFamily="49" charset="0"/>
              </a:rPr>
              <a:t>MovieCollectionApp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() { </a:t>
            </a:r>
            <a:r>
              <a:rPr lang="en-US" sz="18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delete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 db; </a:t>
            </a:r>
            <a:r>
              <a:rPr lang="en-US" sz="18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delete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800" dirty="0" err="1" smtClean="0">
                <a:latin typeface="Courier New" pitchFamily="49" charset="0"/>
                <a:cs typeface="Courier New" pitchFamily="49" charset="0"/>
              </a:rPr>
              <a:t>ds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; }</a:t>
            </a:r>
          </a:p>
          <a:p>
            <a:pPr>
              <a:buNone/>
            </a:pP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}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look at the </a:t>
            </a:r>
            <a:r>
              <a:rPr lang="en-US" dirty="0" err="1" smtClean="0"/>
              <a:t>SQLite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00600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en-US" dirty="0" err="1" smtClean="0">
                <a:solidFill>
                  <a:schemeClr val="bg1">
                    <a:lumMod val="50000"/>
                  </a:schemeClr>
                </a:solidFill>
              </a:rPr>
              <a:t>sqlite</a:t>
            </a:r>
            <a:r>
              <a:rPr lang="en-US" dirty="0" smtClean="0"/>
              <a:t>&gt; .tables</a:t>
            </a:r>
          </a:p>
          <a:p>
            <a:pPr>
              <a:buNone/>
            </a:pPr>
            <a:r>
              <a:rPr lang="en-US" dirty="0" smtClean="0">
                <a:solidFill>
                  <a:srgbClr val="00B050"/>
                </a:solidFill>
              </a:rPr>
              <a:t>Borrowers         Movies            </a:t>
            </a:r>
            <a:r>
              <a:rPr lang="en-US" dirty="0" err="1" smtClean="0">
                <a:solidFill>
                  <a:srgbClr val="00B050"/>
                </a:solidFill>
              </a:rPr>
              <a:t>eda_table_fields</a:t>
            </a:r>
            <a:endParaRPr lang="en-US" dirty="0" smtClean="0">
              <a:solidFill>
                <a:srgbClr val="00B050"/>
              </a:solidFill>
            </a:endParaRPr>
          </a:p>
          <a:p>
            <a:pPr>
              <a:buNone/>
            </a:pPr>
            <a:endParaRPr lang="en-US" dirty="0" smtClean="0">
              <a:solidFill>
                <a:srgbClr val="00B050"/>
              </a:solidFill>
            </a:endParaRPr>
          </a:p>
          <a:p>
            <a:pPr>
              <a:buNone/>
            </a:pPr>
            <a:r>
              <a:rPr lang="en-US" dirty="0" err="1" smtClean="0">
                <a:solidFill>
                  <a:schemeClr val="bg1">
                    <a:lumMod val="50000"/>
                  </a:schemeClr>
                </a:solidFill>
              </a:rPr>
              <a:t>sqlite</a:t>
            </a:r>
            <a:r>
              <a:rPr lang="en-US" dirty="0" smtClean="0"/>
              <a:t>&gt; </a:t>
            </a:r>
            <a:r>
              <a:rPr lang="en-US" b="1" dirty="0" smtClean="0">
                <a:solidFill>
                  <a:srgbClr val="0070C0"/>
                </a:solidFill>
              </a:rPr>
              <a:t>select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type</a:t>
            </a:r>
            <a:r>
              <a:rPr lang="en-US" dirty="0" smtClean="0"/>
              <a:t>, </a:t>
            </a:r>
            <a:r>
              <a:rPr lang="en-US" dirty="0" smtClean="0">
                <a:solidFill>
                  <a:srgbClr val="FF0000"/>
                </a:solidFill>
              </a:rPr>
              <a:t>name</a:t>
            </a:r>
            <a:r>
              <a:rPr lang="en-US" dirty="0" smtClean="0"/>
              <a:t>, </a:t>
            </a:r>
            <a:r>
              <a:rPr lang="en-US" dirty="0" err="1" smtClean="0">
                <a:solidFill>
                  <a:srgbClr val="FF0000"/>
                </a:solidFill>
              </a:rPr>
              <a:t>sql</a:t>
            </a:r>
            <a:r>
              <a:rPr lang="en-US" dirty="0" smtClean="0"/>
              <a:t> </a:t>
            </a:r>
            <a:r>
              <a:rPr lang="en-US" b="1" dirty="0" smtClean="0">
                <a:solidFill>
                  <a:srgbClr val="0070C0"/>
                </a:solidFill>
              </a:rPr>
              <a:t>from</a:t>
            </a:r>
            <a:r>
              <a:rPr lang="en-US" dirty="0" smtClean="0"/>
              <a:t> </a:t>
            </a:r>
            <a:r>
              <a:rPr lang="en-US" dirty="0" err="1" smtClean="0">
                <a:solidFill>
                  <a:srgbClr val="00B050"/>
                </a:solidFill>
              </a:rPr>
              <a:t>sqlite_master</a:t>
            </a:r>
            <a:r>
              <a:rPr lang="en-US" dirty="0" smtClean="0"/>
              <a:t>;</a:t>
            </a:r>
            <a:br>
              <a:rPr lang="en-US" dirty="0" smtClean="0"/>
            </a:br>
            <a:endParaRPr lang="en-US" dirty="0" smtClean="0"/>
          </a:p>
          <a:p>
            <a:pPr>
              <a:buNone/>
            </a:pPr>
            <a:r>
              <a:rPr lang="en-US" dirty="0" err="1" smtClean="0"/>
              <a:t>table|</a:t>
            </a:r>
            <a:r>
              <a:rPr lang="en-US" dirty="0" err="1" smtClean="0">
                <a:solidFill>
                  <a:srgbClr val="00B050"/>
                </a:solidFill>
              </a:rPr>
              <a:t>eda_table_fields</a:t>
            </a:r>
            <a:r>
              <a:rPr lang="en-US" dirty="0" err="1" smtClean="0"/>
              <a:t>|</a:t>
            </a:r>
            <a:r>
              <a:rPr lang="en-US" b="1" dirty="0" err="1" smtClean="0">
                <a:solidFill>
                  <a:srgbClr val="0070C0"/>
                </a:solidFill>
              </a:rPr>
              <a:t>CREATE</a:t>
            </a:r>
            <a:r>
              <a:rPr lang="en-US" b="1" dirty="0" smtClean="0">
                <a:solidFill>
                  <a:srgbClr val="0070C0"/>
                </a:solidFill>
              </a:rPr>
              <a:t> TABLE</a:t>
            </a:r>
            <a:r>
              <a:rPr lang="en-US" dirty="0" smtClean="0">
                <a:solidFill>
                  <a:srgbClr val="00B050"/>
                </a:solidFill>
              </a:rPr>
              <a:t> </a:t>
            </a:r>
            <a:r>
              <a:rPr lang="en-US" dirty="0" err="1" smtClean="0">
                <a:solidFill>
                  <a:srgbClr val="00B050"/>
                </a:solidFill>
              </a:rPr>
              <a:t>eda_table_fields</a:t>
            </a:r>
            <a:r>
              <a:rPr lang="en-US" dirty="0" smtClean="0"/>
              <a:t>(</a:t>
            </a:r>
            <a:br>
              <a:rPr lang="en-US" dirty="0" smtClean="0"/>
            </a:br>
            <a:r>
              <a:rPr lang="en-US" dirty="0" err="1" smtClean="0">
                <a:solidFill>
                  <a:srgbClr val="FF0000"/>
                </a:solidFill>
              </a:rPr>
              <a:t>Table_Name</a:t>
            </a:r>
            <a:r>
              <a:rPr lang="en-US" dirty="0" smtClean="0"/>
              <a:t> </a:t>
            </a:r>
            <a:r>
              <a:rPr lang="en-US" b="1" dirty="0" smtClean="0">
                <a:solidFill>
                  <a:srgbClr val="0070C0"/>
                </a:solidFill>
              </a:rPr>
              <a:t>TEXT</a:t>
            </a:r>
            <a:r>
              <a:rPr lang="en-US" dirty="0" smtClean="0"/>
              <a:t>, </a:t>
            </a:r>
            <a:r>
              <a:rPr lang="en-US" dirty="0" smtClean="0">
                <a:solidFill>
                  <a:srgbClr val="FF0000"/>
                </a:solidFill>
              </a:rPr>
              <a:t>Name</a:t>
            </a:r>
            <a:r>
              <a:rPr lang="en-US" dirty="0" smtClean="0"/>
              <a:t> </a:t>
            </a:r>
            <a:r>
              <a:rPr lang="en-US" b="1" dirty="0" smtClean="0">
                <a:solidFill>
                  <a:srgbClr val="0070C0"/>
                </a:solidFill>
              </a:rPr>
              <a:t>TEXT</a:t>
            </a:r>
            <a:r>
              <a:rPr lang="en-US" dirty="0" smtClean="0"/>
              <a:t>, </a:t>
            </a:r>
            <a:r>
              <a:rPr lang="en-US" dirty="0" smtClean="0">
                <a:solidFill>
                  <a:srgbClr val="FF0000"/>
                </a:solidFill>
              </a:rPr>
              <a:t>Type</a:t>
            </a:r>
            <a:r>
              <a:rPr lang="en-US" dirty="0" smtClean="0"/>
              <a:t> </a:t>
            </a:r>
            <a:r>
              <a:rPr lang="en-US" b="1" dirty="0" smtClean="0">
                <a:solidFill>
                  <a:srgbClr val="0070C0"/>
                </a:solidFill>
              </a:rPr>
              <a:t>TEXT</a:t>
            </a:r>
            <a:r>
              <a:rPr lang="en-US" dirty="0" smtClean="0"/>
              <a:t>, </a:t>
            </a:r>
            <a:r>
              <a:rPr lang="en-US" dirty="0" smtClean="0">
                <a:solidFill>
                  <a:srgbClr val="FF0000"/>
                </a:solidFill>
              </a:rPr>
              <a:t>Length</a:t>
            </a:r>
            <a:r>
              <a:rPr lang="en-US" dirty="0" smtClean="0"/>
              <a:t> </a:t>
            </a:r>
            <a:r>
              <a:rPr lang="en-US" b="1" dirty="0" smtClean="0">
                <a:solidFill>
                  <a:srgbClr val="0070C0"/>
                </a:solidFill>
              </a:rPr>
              <a:t>INT</a:t>
            </a:r>
            <a:r>
              <a:rPr lang="en-US" dirty="0" smtClean="0"/>
              <a:t>)</a:t>
            </a:r>
            <a:br>
              <a:rPr lang="en-US" dirty="0" smtClean="0"/>
            </a:br>
            <a:endParaRPr lang="en-US" dirty="0" smtClean="0"/>
          </a:p>
          <a:p>
            <a:pPr>
              <a:buNone/>
            </a:pPr>
            <a:r>
              <a:rPr lang="en-US" dirty="0" err="1" smtClean="0"/>
              <a:t>table|</a:t>
            </a:r>
            <a:r>
              <a:rPr lang="en-US" dirty="0" err="1" smtClean="0">
                <a:solidFill>
                  <a:srgbClr val="00B050"/>
                </a:solidFill>
              </a:rPr>
              <a:t>Borrowers</a:t>
            </a:r>
            <a:r>
              <a:rPr lang="en-US" dirty="0" err="1" smtClean="0"/>
              <a:t>|</a:t>
            </a:r>
            <a:r>
              <a:rPr lang="en-US" b="1" dirty="0" err="1" smtClean="0">
                <a:solidFill>
                  <a:srgbClr val="0070C0"/>
                </a:solidFill>
              </a:rPr>
              <a:t>CREATE</a:t>
            </a:r>
            <a:r>
              <a:rPr lang="en-US" b="1" dirty="0" smtClean="0">
                <a:solidFill>
                  <a:srgbClr val="0070C0"/>
                </a:solidFill>
              </a:rPr>
              <a:t> TABLE</a:t>
            </a:r>
            <a:r>
              <a:rPr lang="en-US" dirty="0" smtClean="0"/>
              <a:t> `</a:t>
            </a:r>
            <a:r>
              <a:rPr lang="en-US" dirty="0" smtClean="0">
                <a:solidFill>
                  <a:srgbClr val="00B050"/>
                </a:solidFill>
              </a:rPr>
              <a:t>Borrowers</a:t>
            </a:r>
            <a:r>
              <a:rPr lang="en-US" dirty="0" smtClean="0"/>
              <a:t>`(</a:t>
            </a:r>
            <a:br>
              <a:rPr lang="en-US" dirty="0" smtClean="0"/>
            </a:br>
            <a:r>
              <a:rPr lang="en-US" dirty="0" smtClean="0"/>
              <a:t>`</a:t>
            </a:r>
            <a:r>
              <a:rPr lang="en-US" dirty="0" smtClean="0">
                <a:solidFill>
                  <a:srgbClr val="FF0000"/>
                </a:solidFill>
              </a:rPr>
              <a:t>ID</a:t>
            </a:r>
            <a:r>
              <a:rPr lang="en-US" dirty="0" smtClean="0"/>
              <a:t>` </a:t>
            </a:r>
            <a:r>
              <a:rPr lang="en-US" b="1" dirty="0" smtClean="0">
                <a:solidFill>
                  <a:srgbClr val="0070C0"/>
                </a:solidFill>
              </a:rPr>
              <a:t>INTEGER PRIMARY KEY</a:t>
            </a:r>
            <a:r>
              <a:rPr lang="en-US" dirty="0" smtClean="0"/>
              <a:t>, `</a:t>
            </a:r>
            <a:r>
              <a:rPr lang="en-US" dirty="0" smtClean="0">
                <a:solidFill>
                  <a:srgbClr val="FF0000"/>
                </a:solidFill>
              </a:rPr>
              <a:t>Name</a:t>
            </a:r>
            <a:r>
              <a:rPr lang="en-US" dirty="0" smtClean="0"/>
              <a:t>` </a:t>
            </a:r>
            <a:r>
              <a:rPr lang="en-US" b="1" dirty="0" smtClean="0">
                <a:solidFill>
                  <a:srgbClr val="0070C0"/>
                </a:solidFill>
              </a:rPr>
              <a:t>TEXT</a:t>
            </a:r>
            <a:r>
              <a:rPr lang="en-US" dirty="0" smtClean="0"/>
              <a:t>, `</a:t>
            </a:r>
            <a:r>
              <a:rPr lang="en-US" dirty="0" smtClean="0">
                <a:solidFill>
                  <a:srgbClr val="FF0000"/>
                </a:solidFill>
              </a:rPr>
              <a:t>Phone Number</a:t>
            </a:r>
            <a:r>
              <a:rPr lang="en-US" dirty="0" smtClean="0"/>
              <a:t>` </a:t>
            </a:r>
            <a:r>
              <a:rPr lang="en-US" b="1" dirty="0" smtClean="0">
                <a:solidFill>
                  <a:srgbClr val="0070C0"/>
                </a:solidFill>
              </a:rPr>
              <a:t>TEXT</a:t>
            </a:r>
            <a:r>
              <a:rPr lang="en-US" dirty="0" smtClean="0"/>
              <a:t>)</a:t>
            </a:r>
            <a:br>
              <a:rPr lang="en-US" dirty="0" smtClean="0"/>
            </a:br>
            <a:endParaRPr lang="en-US" dirty="0" smtClean="0"/>
          </a:p>
          <a:p>
            <a:pPr>
              <a:buNone/>
            </a:pPr>
            <a:r>
              <a:rPr lang="en-US" dirty="0" err="1" smtClean="0"/>
              <a:t>table|</a:t>
            </a:r>
            <a:r>
              <a:rPr lang="en-US" dirty="0" err="1" smtClean="0">
                <a:solidFill>
                  <a:srgbClr val="00B050"/>
                </a:solidFill>
              </a:rPr>
              <a:t>Movies</a:t>
            </a:r>
            <a:r>
              <a:rPr lang="en-US" dirty="0" err="1" smtClean="0"/>
              <a:t>|</a:t>
            </a:r>
            <a:r>
              <a:rPr lang="en-US" b="1" dirty="0" err="1" smtClean="0">
                <a:solidFill>
                  <a:srgbClr val="0070C0"/>
                </a:solidFill>
              </a:rPr>
              <a:t>CREATE</a:t>
            </a:r>
            <a:r>
              <a:rPr lang="en-US" b="1" dirty="0" smtClean="0">
                <a:solidFill>
                  <a:srgbClr val="0070C0"/>
                </a:solidFill>
              </a:rPr>
              <a:t> TABLE</a:t>
            </a:r>
            <a:r>
              <a:rPr lang="en-US" dirty="0" smtClean="0"/>
              <a:t> `</a:t>
            </a:r>
            <a:r>
              <a:rPr lang="en-US" dirty="0" smtClean="0">
                <a:solidFill>
                  <a:srgbClr val="00B050"/>
                </a:solidFill>
              </a:rPr>
              <a:t>Movies</a:t>
            </a:r>
            <a:r>
              <a:rPr lang="en-US" dirty="0" smtClean="0"/>
              <a:t>`(</a:t>
            </a:r>
            <a:br>
              <a:rPr lang="en-US" dirty="0" smtClean="0"/>
            </a:br>
            <a:r>
              <a:rPr lang="en-US" dirty="0" smtClean="0"/>
              <a:t>`</a:t>
            </a:r>
            <a:r>
              <a:rPr lang="en-US" dirty="0" smtClean="0">
                <a:solidFill>
                  <a:srgbClr val="FF0000"/>
                </a:solidFill>
              </a:rPr>
              <a:t>ID</a:t>
            </a:r>
            <a:r>
              <a:rPr lang="en-US" dirty="0" smtClean="0"/>
              <a:t>` </a:t>
            </a:r>
            <a:r>
              <a:rPr lang="en-US" b="1" dirty="0" smtClean="0">
                <a:solidFill>
                  <a:srgbClr val="0070C0"/>
                </a:solidFill>
              </a:rPr>
              <a:t>INTEGER PRIMARY KEY</a:t>
            </a:r>
            <a:r>
              <a:rPr lang="en-US" dirty="0" smtClean="0"/>
              <a:t>, `</a:t>
            </a:r>
            <a:r>
              <a:rPr lang="en-US" dirty="0" smtClean="0">
                <a:solidFill>
                  <a:srgbClr val="FF0000"/>
                </a:solidFill>
              </a:rPr>
              <a:t>Name</a:t>
            </a:r>
            <a:r>
              <a:rPr lang="en-US" dirty="0" smtClean="0"/>
              <a:t>` </a:t>
            </a:r>
            <a:r>
              <a:rPr lang="en-US" b="1" dirty="0" smtClean="0">
                <a:solidFill>
                  <a:srgbClr val="0070C0"/>
                </a:solidFill>
              </a:rPr>
              <a:t>TEXT</a:t>
            </a:r>
            <a:r>
              <a:rPr lang="en-US" dirty="0" smtClean="0"/>
              <a:t>, `</a:t>
            </a:r>
            <a:r>
              <a:rPr lang="en-US" dirty="0" smtClean="0">
                <a:solidFill>
                  <a:srgbClr val="FF0000"/>
                </a:solidFill>
              </a:rPr>
              <a:t>Media Type</a:t>
            </a:r>
            <a:r>
              <a:rPr lang="en-US" dirty="0" smtClean="0"/>
              <a:t>` </a:t>
            </a:r>
            <a:r>
              <a:rPr lang="en-US" b="1" dirty="0" smtClean="0">
                <a:solidFill>
                  <a:srgbClr val="0070C0"/>
                </a:solidFill>
              </a:rPr>
              <a:t>INTEGER</a:t>
            </a:r>
            <a:r>
              <a:rPr lang="en-US" dirty="0" smtClean="0"/>
              <a:t>, `</a:t>
            </a:r>
            <a:r>
              <a:rPr lang="en-US" dirty="0" smtClean="0">
                <a:solidFill>
                  <a:srgbClr val="FF0000"/>
                </a:solidFill>
              </a:rPr>
              <a:t>Date Added</a:t>
            </a:r>
            <a:r>
              <a:rPr lang="en-US" dirty="0" smtClean="0"/>
              <a:t>` </a:t>
            </a:r>
            <a:r>
              <a:rPr lang="en-US" b="1" dirty="0" smtClean="0">
                <a:solidFill>
                  <a:srgbClr val="0070C0"/>
                </a:solidFill>
              </a:rPr>
              <a:t>TEXT COLLATE </a:t>
            </a:r>
            <a:r>
              <a:rPr lang="en-US" dirty="0" smtClean="0"/>
              <a:t>`</a:t>
            </a:r>
            <a:r>
              <a:rPr lang="en-US" dirty="0" err="1" smtClean="0"/>
              <a:t>ecere</a:t>
            </a:r>
            <a:r>
              <a:rPr lang="en-US" dirty="0" smtClean="0"/>
              <a:t>::sys::Date`, </a:t>
            </a:r>
            <a:br>
              <a:rPr lang="en-US" dirty="0" smtClean="0"/>
            </a:br>
            <a:r>
              <a:rPr lang="en-US" dirty="0" smtClean="0"/>
              <a:t>`</a:t>
            </a:r>
            <a:r>
              <a:rPr lang="en-US" dirty="0" smtClean="0">
                <a:solidFill>
                  <a:srgbClr val="FF0000"/>
                </a:solidFill>
              </a:rPr>
              <a:t>Borrower</a:t>
            </a:r>
            <a:r>
              <a:rPr lang="en-US" dirty="0" smtClean="0"/>
              <a:t>` </a:t>
            </a:r>
            <a:r>
              <a:rPr lang="en-US" b="1" dirty="0" smtClean="0">
                <a:solidFill>
                  <a:srgbClr val="0070C0"/>
                </a:solidFill>
              </a:rPr>
              <a:t>INTEGER REFERENCES </a:t>
            </a:r>
            <a:r>
              <a:rPr lang="en-US" dirty="0" smtClean="0"/>
              <a:t>`</a:t>
            </a:r>
            <a:r>
              <a:rPr lang="en-US" dirty="0" smtClean="0">
                <a:solidFill>
                  <a:srgbClr val="00B050"/>
                </a:solidFill>
              </a:rPr>
              <a:t>Borrowers</a:t>
            </a:r>
            <a:r>
              <a:rPr lang="en-US" dirty="0" smtClean="0"/>
              <a:t>`(`</a:t>
            </a:r>
            <a:r>
              <a:rPr lang="en-US" dirty="0" smtClean="0">
                <a:solidFill>
                  <a:srgbClr val="FF0000"/>
                </a:solidFill>
              </a:rPr>
              <a:t>ID</a:t>
            </a:r>
            <a:r>
              <a:rPr lang="en-US" dirty="0" smtClean="0"/>
              <a:t>`), </a:t>
            </a:r>
            <a:br>
              <a:rPr lang="en-US" dirty="0" smtClean="0"/>
            </a:br>
            <a:r>
              <a:rPr lang="en-US" dirty="0" smtClean="0"/>
              <a:t>`</a:t>
            </a:r>
            <a:r>
              <a:rPr lang="en-US" dirty="0" smtClean="0">
                <a:solidFill>
                  <a:srgbClr val="FF0000"/>
                </a:solidFill>
              </a:rPr>
              <a:t>Date Borrowed</a:t>
            </a:r>
            <a:r>
              <a:rPr lang="en-US" dirty="0" smtClean="0"/>
              <a:t>` </a:t>
            </a:r>
            <a:r>
              <a:rPr lang="en-US" b="1" dirty="0" smtClean="0">
                <a:solidFill>
                  <a:srgbClr val="0070C0"/>
                </a:solidFill>
              </a:rPr>
              <a:t>TEXT COLLATE</a:t>
            </a:r>
            <a:r>
              <a:rPr lang="en-US" dirty="0" smtClean="0"/>
              <a:t> `</a:t>
            </a:r>
            <a:r>
              <a:rPr lang="en-US" dirty="0" err="1" smtClean="0"/>
              <a:t>ecere</a:t>
            </a:r>
            <a:r>
              <a:rPr lang="en-US" dirty="0" smtClean="0"/>
              <a:t>::sys::Date`)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EDA’s internal table: </a:t>
            </a:r>
            <a:r>
              <a:rPr lang="en-US" dirty="0" err="1" smtClean="0"/>
              <a:t>eda_table_fields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676400"/>
            <a:ext cx="7848600" cy="38100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2000" dirty="0" err="1" smtClean="0">
                <a:solidFill>
                  <a:schemeClr val="bg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sqlite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&gt; </a:t>
            </a:r>
            <a:r>
              <a:rPr lang="en-US" sz="20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select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name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2000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type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from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dirty="0" err="1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eda_table_fields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>
              <a:buNone/>
            </a:pPr>
            <a:r>
              <a:rPr lang="en-US" sz="2000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ID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|Borrower</a:t>
            </a:r>
            <a:endParaRPr lang="en-US" sz="2000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2000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Name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|String</a:t>
            </a:r>
            <a:endParaRPr lang="en-US" sz="2000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2000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Phone </a:t>
            </a:r>
            <a:r>
              <a:rPr lang="en-US" sz="2000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Number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|String</a:t>
            </a:r>
            <a:endParaRPr lang="en-US" sz="2000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2000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ID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|Movie</a:t>
            </a:r>
            <a:endParaRPr lang="en-US" sz="2000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2000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Name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|String</a:t>
            </a:r>
            <a:endParaRPr lang="en-US" sz="2000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2000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Media </a:t>
            </a:r>
            <a:r>
              <a:rPr lang="en-US" sz="2000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Type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|MediaType</a:t>
            </a:r>
            <a:endParaRPr lang="en-US" sz="2000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2000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Date </a:t>
            </a:r>
            <a:r>
              <a:rPr lang="en-US" sz="2000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Added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|Date</a:t>
            </a:r>
            <a:endParaRPr lang="en-US" sz="2000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2000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Borrower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|Borrower</a:t>
            </a:r>
            <a:endParaRPr lang="en-US" sz="2000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2000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Date </a:t>
            </a:r>
            <a:r>
              <a:rPr lang="en-US" sz="2000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Borrowed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|Date</a:t>
            </a:r>
            <a:endParaRPr lang="en-US" sz="2000" dirty="0"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Setting up the main window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sz="18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class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800" dirty="0" err="1" smtClean="0">
                <a:latin typeface="Courier New" pitchFamily="49" charset="0"/>
                <a:cs typeface="Courier New" pitchFamily="49" charset="0"/>
              </a:rPr>
              <a:t>MovieCollectionForm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 : Window</a:t>
            </a:r>
          </a:p>
          <a:p>
            <a:pPr>
              <a:buNone/>
            </a:pP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{</a:t>
            </a:r>
          </a:p>
          <a:p>
            <a:pPr>
              <a:buNone/>
            </a:pP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   text = </a:t>
            </a:r>
            <a:r>
              <a:rPr lang="en-US" sz="1800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"Movie Collection"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>
              <a:buNone/>
            </a:pP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   background = </a:t>
            </a:r>
            <a:r>
              <a:rPr lang="en-US" sz="1800" dirty="0" err="1" smtClean="0">
                <a:latin typeface="Courier New" pitchFamily="49" charset="0"/>
                <a:cs typeface="Courier New" pitchFamily="49" charset="0"/>
              </a:rPr>
              <a:t>activeBorder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>
              <a:buNone/>
            </a:pP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   </a:t>
            </a:r>
            <a:r>
              <a:rPr lang="en-US" sz="1800" dirty="0" err="1" smtClean="0">
                <a:latin typeface="Courier New" pitchFamily="49" charset="0"/>
                <a:cs typeface="Courier New" pitchFamily="49" charset="0"/>
              </a:rPr>
              <a:t>borderStyle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 = sizable;</a:t>
            </a:r>
          </a:p>
          <a:p>
            <a:pPr>
              <a:buNone/>
            </a:pP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   </a:t>
            </a:r>
            <a:r>
              <a:rPr lang="en-US" sz="1800" dirty="0" err="1" smtClean="0">
                <a:latin typeface="Courier New" pitchFamily="49" charset="0"/>
                <a:cs typeface="Courier New" pitchFamily="49" charset="0"/>
              </a:rPr>
              <a:t>hasMaximize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 = </a:t>
            </a:r>
            <a:r>
              <a:rPr lang="en-US" sz="18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true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>
              <a:buNone/>
            </a:pP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   </a:t>
            </a:r>
            <a:r>
              <a:rPr lang="en-US" sz="1800" dirty="0" err="1" smtClean="0">
                <a:latin typeface="Courier New" pitchFamily="49" charset="0"/>
                <a:cs typeface="Courier New" pitchFamily="49" charset="0"/>
              </a:rPr>
              <a:t>hasMinimize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 = </a:t>
            </a:r>
            <a:r>
              <a:rPr lang="en-US" sz="18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true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>
              <a:buNone/>
            </a:pP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   </a:t>
            </a:r>
            <a:r>
              <a:rPr lang="en-US" sz="1800" dirty="0" err="1" smtClean="0">
                <a:latin typeface="Courier New" pitchFamily="49" charset="0"/>
                <a:cs typeface="Courier New" pitchFamily="49" charset="0"/>
              </a:rPr>
              <a:t>hasClose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 = </a:t>
            </a:r>
            <a:r>
              <a:rPr lang="en-US" sz="18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true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>
              <a:buNone/>
            </a:pP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   </a:t>
            </a:r>
            <a:r>
              <a:rPr lang="en-US" sz="1800" dirty="0" err="1" smtClean="0">
                <a:latin typeface="Courier New" pitchFamily="49" charset="0"/>
                <a:cs typeface="Courier New" pitchFamily="49" charset="0"/>
              </a:rPr>
              <a:t>hasMenuBar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 = </a:t>
            </a:r>
            <a:r>
              <a:rPr lang="en-US" sz="18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true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>
              <a:buNone/>
            </a:pP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   size = { </a:t>
            </a:r>
            <a:r>
              <a:rPr lang="en-US" sz="18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576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18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432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 };</a:t>
            </a:r>
          </a:p>
          <a:p>
            <a:pPr>
              <a:buNone/>
            </a:pP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   menu = { };</a:t>
            </a:r>
          </a:p>
          <a:p>
            <a:pPr>
              <a:buNone/>
            </a:pPr>
            <a:endParaRPr lang="en-US" sz="1800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   Menu </a:t>
            </a:r>
            <a:r>
              <a:rPr lang="en-US" sz="1800" dirty="0" err="1" smtClean="0">
                <a:latin typeface="Courier New" pitchFamily="49" charset="0"/>
                <a:cs typeface="Courier New" pitchFamily="49" charset="0"/>
              </a:rPr>
              <a:t>fileMenu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 { menu, </a:t>
            </a:r>
            <a:r>
              <a:rPr lang="en-US" sz="1800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"File"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, f };</a:t>
            </a:r>
          </a:p>
          <a:p>
            <a:pPr>
              <a:buNone/>
            </a:pP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   </a:t>
            </a:r>
            <a:r>
              <a:rPr lang="en-US" sz="1800" dirty="0" err="1" smtClean="0">
                <a:latin typeface="Courier New" pitchFamily="49" charset="0"/>
                <a:cs typeface="Courier New" pitchFamily="49" charset="0"/>
              </a:rPr>
              <a:t>MenuItem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 exit { </a:t>
            </a:r>
            <a:r>
              <a:rPr lang="en-US" sz="1800" dirty="0" err="1" smtClean="0">
                <a:latin typeface="Courier New" pitchFamily="49" charset="0"/>
                <a:cs typeface="Courier New" pitchFamily="49" charset="0"/>
              </a:rPr>
              <a:t>fileMenu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1800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"Exit"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, x, altF4, </a:t>
            </a:r>
            <a:r>
              <a:rPr lang="en-US" sz="1800" dirty="0" err="1" smtClean="0">
                <a:latin typeface="Courier New" pitchFamily="49" charset="0"/>
                <a:cs typeface="Courier New" pitchFamily="49" charset="0"/>
              </a:rPr>
              <a:t>NotifySelect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 =</a:t>
            </a:r>
          </a:p>
          <a:p>
            <a:pPr>
              <a:buNone/>
            </a:pP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                   </a:t>
            </a:r>
            <a:r>
              <a:rPr lang="en-US" sz="1800" dirty="0" err="1" smtClean="0">
                <a:latin typeface="Courier New" pitchFamily="49" charset="0"/>
                <a:cs typeface="Courier New" pitchFamily="49" charset="0"/>
              </a:rPr>
              <a:t>MenuFileExit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 };</a:t>
            </a:r>
          </a:p>
          <a:p>
            <a:pPr>
              <a:buNone/>
            </a:pP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}</a:t>
            </a:r>
          </a:p>
          <a:p>
            <a:pPr>
              <a:buNone/>
            </a:pPr>
            <a:r>
              <a:rPr lang="en-US" sz="1800" dirty="0" err="1" smtClean="0">
                <a:latin typeface="Courier New" pitchFamily="49" charset="0"/>
                <a:cs typeface="Courier New" pitchFamily="49" charset="0"/>
              </a:rPr>
              <a:t>MovieCollectionForm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800" dirty="0" err="1" smtClean="0">
                <a:latin typeface="Courier New" pitchFamily="49" charset="0"/>
                <a:cs typeface="Courier New" pitchFamily="49" charset="0"/>
              </a:rPr>
              <a:t>mainForm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 {};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176</TotalTime>
  <Words>1042</Words>
  <Application>Microsoft Office PowerPoint</Application>
  <PresentationFormat>On-screen Show (4:3)</PresentationFormat>
  <Paragraphs>235</Paragraphs>
  <Slides>24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Office Theme</vt:lpstr>
      <vt:lpstr>Building a simple database application with the Ecere SDK</vt:lpstr>
      <vt:lpstr>A movie collection database</vt:lpstr>
      <vt:lpstr>The EDA Schema</vt:lpstr>
      <vt:lpstr>Our Movies Table</vt:lpstr>
      <vt:lpstr>Our Borrowers Table</vt:lpstr>
      <vt:lpstr>Setting up our application</vt:lpstr>
      <vt:lpstr>A look at the SQLite</vt:lpstr>
      <vt:lpstr>EDA’s internal table: eda_table_fields</vt:lpstr>
      <vt:lpstr>Setting up the main window</vt:lpstr>
      <vt:lpstr>Adding a new row and setting a value</vt:lpstr>
      <vt:lpstr>Reading back data</vt:lpstr>
      <vt:lpstr>Locating by value and Setting data</vt:lpstr>
      <vt:lpstr>Locating by id and deleting a row</vt:lpstr>
      <vt:lpstr>App in a snap: adding an editor</vt:lpstr>
      <vt:lpstr>Editing Borrowers</vt:lpstr>
      <vt:lpstr>Designing Reports</vt:lpstr>
      <vt:lpstr>Designing Reports</vt:lpstr>
      <vt:lpstr>Designing Reports</vt:lpstr>
      <vt:lpstr>Filling the report data</vt:lpstr>
      <vt:lpstr>Creating our report</vt:lpstr>
      <vt:lpstr>Launching our report</vt:lpstr>
      <vt:lpstr>Adding a page header</vt:lpstr>
      <vt:lpstr>More Complex Reports</vt:lpstr>
      <vt:lpstr>Groupings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Building a small board game with the Ecere SDK</dc:title>
  <dc:creator>jerome</dc:creator>
  <cp:lastModifiedBy>jerome</cp:lastModifiedBy>
  <cp:revision>39</cp:revision>
  <dcterms:created xsi:type="dcterms:W3CDTF">2010-11-08T11:59:07Z</dcterms:created>
  <dcterms:modified xsi:type="dcterms:W3CDTF">2010-11-13T07:01:01Z</dcterms:modified>
</cp:coreProperties>
</file>